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jpeg>
</file>

<file path=ppt/media/image1.png>
</file>

<file path=ppt/media/image2.jpeg>
</file>

<file path=ppt/media/image2.png>
</file>

<file path=ppt/media/image3.png>
</file>

<file path=ppt/media/image4.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778000" y="2298700"/>
            <a:ext cx="20828000" cy="4648200"/>
          </a:xfrm>
          <a:prstGeom prst="rect">
            <a:avLst/>
          </a:prstGeom>
        </p:spPr>
        <p:txBody>
          <a:bodyPr anchor="b"/>
          <a:lstStyle/>
          <a:p>
            <a:pPr/>
            <a:r>
              <a:t>Title Text</a:t>
            </a:r>
          </a:p>
        </p:txBody>
      </p:sp>
      <p:sp>
        <p:nvSpPr>
          <p:cNvPr id="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2387600" y="8953500"/>
            <a:ext cx="19621500" cy="585521"/>
          </a:xfrm>
          <a:prstGeom prst="rect">
            <a:avLst/>
          </a:prstGeom>
        </p:spPr>
        <p:txBody>
          <a:bodyPr anchor="t">
            <a:spAutoFit/>
          </a:bodyPr>
          <a:lstStyle>
            <a:lvl1pPr marL="0" indent="0" algn="ctr">
              <a:spcBef>
                <a:spcPts val="0"/>
              </a:spcBef>
              <a:buClrTx/>
              <a:buSzTx/>
              <a:buNone/>
              <a:defRPr i="1" sz="3200"/>
            </a:lvl1pPr>
          </a:lstStyle>
          <a:p>
            <a:pPr/>
            <a:r>
              <a:t>–Johnny Appleseed</a:t>
            </a:r>
          </a:p>
        </p:txBody>
      </p:sp>
      <p:sp>
        <p:nvSpPr>
          <p:cNvPr id="94" name="“Type a quote here.”"/>
          <p:cNvSpPr txBox="1"/>
          <p:nvPr>
            <p:ph type="body" sz="quarter" idx="22"/>
          </p:nvPr>
        </p:nvSpPr>
        <p:spPr>
          <a:xfrm>
            <a:off x="2387600" y="6076950"/>
            <a:ext cx="19621500" cy="825500"/>
          </a:xfrm>
          <a:prstGeom prst="rect">
            <a:avLst/>
          </a:prstGeom>
        </p:spPr>
        <p:txBody>
          <a:bodyPr>
            <a:spAutoFit/>
          </a:bodyPr>
          <a:lstStyle>
            <a:lvl1pPr marL="0" indent="0" algn="ctr">
              <a:spcBef>
                <a:spcPts val="0"/>
              </a:spcBef>
              <a:buClrTx/>
              <a:buSzTx/>
              <a:buNone/>
              <a:defRPr>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sb10067705dm-001_2880x2161.jpg"/>
          <p:cNvSpPr/>
          <p:nvPr>
            <p:ph type="pic" idx="21"/>
          </p:nvPr>
        </p:nvSpPr>
        <p:spPr>
          <a:xfrm>
            <a:off x="0" y="-2290234"/>
            <a:ext cx="24384000" cy="18296468"/>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sb10067705dm-001_2880x2161.jpg"/>
          <p:cNvSpPr/>
          <p:nvPr>
            <p:ph type="pic" idx="21"/>
          </p:nvPr>
        </p:nvSpPr>
        <p:spPr>
          <a:xfrm>
            <a:off x="3125968" y="-1762099"/>
            <a:ext cx="18135601" cy="13607998"/>
          </a:xfrm>
          <a:prstGeom prst="rect">
            <a:avLst/>
          </a:prstGeom>
        </p:spPr>
        <p:txBody>
          <a:bodyPr lIns="91439" tIns="45719" rIns="91439" bIns="45719" anchor="t">
            <a:noAutofit/>
          </a:bodyPr>
          <a:lstStyle/>
          <a:p>
            <a:pPr/>
          </a:p>
        </p:txBody>
      </p:sp>
      <p:sp>
        <p:nvSpPr>
          <p:cNvPr id="21" name="Title Text"/>
          <p:cNvSpPr txBox="1"/>
          <p:nvPr>
            <p:ph type="title"/>
          </p:nvPr>
        </p:nvSpPr>
        <p:spPr>
          <a:xfrm>
            <a:off x="635000" y="9512300"/>
            <a:ext cx="23114000" cy="2006600"/>
          </a:xfrm>
          <a:prstGeom prst="rect">
            <a:avLst/>
          </a:prstGeom>
        </p:spPr>
        <p:txBody>
          <a:bodyPr/>
          <a:lstStyle/>
          <a:p>
            <a:pPr/>
            <a:r>
              <a:t>Title Text</a:t>
            </a:r>
          </a:p>
        </p:txBody>
      </p:sp>
      <p:sp>
        <p:nvSpPr>
          <p:cNvPr id="22" name="Body Level One…"/>
          <p:cNvSpPr txBox="1"/>
          <p:nvPr>
            <p:ph type="body" sz="quarter" idx="1"/>
          </p:nvPr>
        </p:nvSpPr>
        <p:spPr>
          <a:xfrm>
            <a:off x="635000" y="11442700"/>
            <a:ext cx="23114000" cy="15875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778000" y="4533900"/>
            <a:ext cx="20828000" cy="46482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1197913361_2035x1354.jpg"/>
          <p:cNvSpPr/>
          <p:nvPr>
            <p:ph type="pic" idx="21"/>
          </p:nvPr>
        </p:nvSpPr>
        <p:spPr>
          <a:xfrm>
            <a:off x="5803900" y="952500"/>
            <a:ext cx="17236029" cy="11468100"/>
          </a:xfrm>
          <a:prstGeom prst="rect">
            <a:avLst/>
          </a:prstGeom>
        </p:spPr>
        <p:txBody>
          <a:bodyPr lIns="91439" tIns="45719" rIns="91439" bIns="45719" anchor="t">
            <a:noAutofit/>
          </a:bodyPr>
          <a:lstStyle/>
          <a:p>
            <a:pPr/>
          </a:p>
        </p:txBody>
      </p:sp>
      <p:sp>
        <p:nvSpPr>
          <p:cNvPr id="39" name="Title Text"/>
          <p:cNvSpPr txBox="1"/>
          <p:nvPr>
            <p:ph type="title"/>
          </p:nvPr>
        </p:nvSpPr>
        <p:spPr>
          <a:xfrm>
            <a:off x="1651000" y="952500"/>
            <a:ext cx="10223500" cy="5549900"/>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1651000" y="6527800"/>
            <a:ext cx="10223500" cy="5727700"/>
          </a:xfrm>
          <a:prstGeom prst="rect">
            <a:avLst/>
          </a:prstGeom>
        </p:spPr>
        <p:txBody>
          <a:bodyPr anchor="t"/>
          <a:lstStyle>
            <a:lvl1pPr marL="0" indent="0" algn="ctr">
              <a:spcBef>
                <a:spcPts val="0"/>
              </a:spcBef>
              <a:buClrTx/>
              <a:buSzTx/>
              <a:buNone/>
              <a:defRPr sz="5400"/>
            </a:lvl1pPr>
            <a:lvl2pPr marL="0" indent="0" algn="ctr">
              <a:spcBef>
                <a:spcPts val="0"/>
              </a:spcBef>
              <a:buClrTx/>
              <a:buSzTx/>
              <a:buNone/>
              <a:defRPr sz="5400"/>
            </a:lvl2pPr>
            <a:lvl3pPr marL="0" indent="0" algn="ctr">
              <a:spcBef>
                <a:spcPts val="0"/>
              </a:spcBef>
              <a:buClrTx/>
              <a:buSzTx/>
              <a:buNone/>
              <a:defRPr sz="5400"/>
            </a:lvl3pPr>
            <a:lvl4pPr marL="0" indent="0" algn="ctr">
              <a:spcBef>
                <a:spcPts val="0"/>
              </a:spcBef>
              <a:buClrTx/>
              <a:buSzTx/>
              <a:buNone/>
              <a:defRPr sz="5400"/>
            </a:lvl4pPr>
            <a:lvl5pPr marL="0" indent="0" algn="ctr">
              <a:spcBef>
                <a:spcPts val="0"/>
              </a:spcBef>
              <a:buClrTx/>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buClrTx/>
            </a:lvl1pPr>
            <a:lvl2pPr>
              <a:buClrTx/>
            </a:lvl2pPr>
            <a:lvl3pPr>
              <a:buClrTx/>
            </a:lvl3pPr>
            <a:lvl4pPr>
              <a:buClrTx/>
            </a:lvl4pPr>
            <a:lvl5pPr>
              <a:buClrTx/>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108348088_flipped_1647x1098.jpg"/>
          <p:cNvSpPr/>
          <p:nvPr>
            <p:ph type="pic" sz="half" idx="21"/>
          </p:nvPr>
        </p:nvSpPr>
        <p:spPr>
          <a:xfrm>
            <a:off x="8750300" y="3149600"/>
            <a:ext cx="13944600" cy="92964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buClrTx/>
              <a:defRPr sz="3800"/>
            </a:lvl1pPr>
            <a:lvl2pPr marL="1117600" indent="-558800">
              <a:spcBef>
                <a:spcPts val="4500"/>
              </a:spcBef>
              <a:buClrTx/>
              <a:defRPr sz="3800"/>
            </a:lvl2pPr>
            <a:lvl3pPr marL="1676400" indent="-558800">
              <a:spcBef>
                <a:spcPts val="4500"/>
              </a:spcBef>
              <a:buClrTx/>
              <a:defRPr sz="3800"/>
            </a:lvl3pPr>
            <a:lvl4pPr marL="2235200" indent="-558800">
              <a:spcBef>
                <a:spcPts val="4500"/>
              </a:spcBef>
              <a:buClrTx/>
              <a:defRPr sz="3800"/>
            </a:lvl4pPr>
            <a:lvl5pPr marL="2794000" indent="-558800">
              <a:spcBef>
                <a:spcPts val="4500"/>
              </a:spcBef>
              <a:buClrTx/>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689100" y="1778000"/>
            <a:ext cx="21005800" cy="10160000"/>
          </a:xfrm>
          <a:prstGeom prst="rect">
            <a:avLst/>
          </a:prstGeom>
        </p:spPr>
        <p:txBody>
          <a:bodyPr/>
          <a:lstStyle>
            <a:lvl1pPr>
              <a:buClrTx/>
            </a:lvl1pPr>
            <a:lvl2pPr>
              <a:buClrTx/>
            </a:lvl2pPr>
            <a:lvl3pPr>
              <a:buClrTx/>
            </a:lvl3pPr>
            <a:lvl4pPr>
              <a:buClrTx/>
            </a:lvl4pPr>
            <a:lvl5pPr>
              <a:buClrTx/>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1197913361_2035x1354.jpg"/>
          <p:cNvSpPr/>
          <p:nvPr>
            <p:ph type="pic" sz="quarter" idx="21"/>
          </p:nvPr>
        </p:nvSpPr>
        <p:spPr>
          <a:xfrm>
            <a:off x="15292127" y="6870700"/>
            <a:ext cx="8341246" cy="5549900"/>
          </a:xfrm>
          <a:prstGeom prst="rect">
            <a:avLst/>
          </a:prstGeom>
        </p:spPr>
        <p:txBody>
          <a:bodyPr lIns="91439" tIns="45719" rIns="91439" bIns="45719" anchor="t">
            <a:noAutofit/>
          </a:bodyPr>
          <a:lstStyle/>
          <a:p>
            <a:pPr/>
          </a:p>
        </p:txBody>
      </p:sp>
      <p:sp>
        <p:nvSpPr>
          <p:cNvPr id="84" name="108348088_flipped_1647x1098.jpg"/>
          <p:cNvSpPr/>
          <p:nvPr>
            <p:ph type="pic" sz="quarter" idx="22"/>
          </p:nvPr>
        </p:nvSpPr>
        <p:spPr>
          <a:xfrm>
            <a:off x="14859000" y="952500"/>
            <a:ext cx="8324850" cy="5549900"/>
          </a:xfrm>
          <a:prstGeom prst="rect">
            <a:avLst/>
          </a:prstGeom>
        </p:spPr>
        <p:txBody>
          <a:bodyPr lIns="91439" tIns="45719" rIns="91439" bIns="45719" anchor="t">
            <a:noAutofit/>
          </a:bodyPr>
          <a:lstStyle/>
          <a:p>
            <a:pPr/>
          </a:p>
        </p:txBody>
      </p:sp>
      <p:sp>
        <p:nvSpPr>
          <p:cNvPr id="85" name="sb10067705dm-001_2880x2161.jpg"/>
          <p:cNvSpPr/>
          <p:nvPr>
            <p:ph type="pic" idx="23"/>
          </p:nvPr>
        </p:nvSpPr>
        <p:spPr>
          <a:xfrm>
            <a:off x="651237" y="952500"/>
            <a:ext cx="15283726" cy="114681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b="0" sz="2400">
                <a:latin typeface="Helvetica Neue Light"/>
                <a:ea typeface="Helvetica Neue Light"/>
                <a:cs typeface="Helvetica Neue Light"/>
                <a:sym typeface="Helvetica Neue Light"/>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FFFFFF"/>
          </a:solidFill>
          <a:uFillTx/>
          <a:latin typeface="+mn-lt"/>
          <a:ea typeface="+mn-ea"/>
          <a:cs typeface="+mn-cs"/>
          <a:sym typeface="Helvetica Neue Medium"/>
        </a:defRPr>
      </a:lvl9pPr>
    </p:titleStyle>
    <p:bodyStyle>
      <a:lvl1pPr marL="63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1pPr>
      <a:lvl2pPr marL="127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2pPr>
      <a:lvl3pPr marL="190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3pPr>
      <a:lvl4pPr marL="254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4pPr>
      <a:lvl5pPr marL="317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5pPr>
      <a:lvl6pPr marL="381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6pPr>
      <a:lvl7pPr marL="444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7pPr>
      <a:lvl8pPr marL="508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8pPr>
      <a:lvl9pPr marL="571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developer.apple.com/documentation/swiftui/" TargetMode="External"/><Relationship Id="rId3" Type="http://schemas.openxmlformats.org/officeDocument/2006/relationships/hyperlink" Target="https://developer.apple.com/tutorials/swiftui" TargetMode="External"/><Relationship Id="rId4"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github.com/andresparejo/GlobantUniversitySwiftUISample/tree/main"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SwiftUI…"/>
          <p:cNvSpPr txBox="1"/>
          <p:nvPr>
            <p:ph type="ctrTitle"/>
          </p:nvPr>
        </p:nvSpPr>
        <p:spPr>
          <a:xfrm>
            <a:off x="1778000" y="3104254"/>
            <a:ext cx="20828000" cy="4648201"/>
          </a:xfrm>
          <a:prstGeom prst="rect">
            <a:avLst/>
          </a:prstGeom>
        </p:spPr>
        <p:txBody>
          <a:bodyPr/>
          <a:lstStyle/>
          <a:p>
            <a:pPr/>
            <a:r>
              <a:t>SwiftUI</a:t>
            </a:r>
          </a:p>
          <a:p>
            <a:pPr>
              <a:defRPr sz="5000"/>
            </a:pPr>
            <a:r>
              <a:t>Overview &amp; Introduction</a:t>
            </a:r>
          </a:p>
        </p:txBody>
      </p:sp>
      <p:sp>
        <p:nvSpPr>
          <p:cNvPr id="120" name="By:…"/>
          <p:cNvSpPr txBox="1"/>
          <p:nvPr>
            <p:ph type="subTitle" sz="quarter" idx="1"/>
          </p:nvPr>
        </p:nvSpPr>
        <p:spPr>
          <a:xfrm>
            <a:off x="1778000" y="11140030"/>
            <a:ext cx="20828000" cy="1587501"/>
          </a:xfrm>
          <a:prstGeom prst="rect">
            <a:avLst/>
          </a:prstGeom>
        </p:spPr>
        <p:txBody>
          <a:bodyPr/>
          <a:lstStyle/>
          <a:p>
            <a:pPr defTabSz="503555">
              <a:defRPr sz="3294"/>
            </a:pPr>
            <a:r>
              <a:t>By:</a:t>
            </a:r>
          </a:p>
          <a:p>
            <a:pPr defTabSz="503555">
              <a:defRPr sz="3294"/>
            </a:pPr>
            <a:r>
              <a:t>Andres Parejo</a:t>
            </a:r>
          </a:p>
          <a:p>
            <a:pPr defTabSz="503555">
              <a:defRPr sz="3294"/>
            </a:pPr>
            <a:r>
              <a:t>iOS Developer</a:t>
            </a:r>
          </a:p>
        </p:txBody>
      </p:sp>
      <p:pic>
        <p:nvPicPr>
          <p:cNvPr id="121" name="Screen Shot 2021-09-23 at 3.00.36 PM.png" descr="Screen Shot 2021-09-23 at 3.00.36 PM.png"/>
          <p:cNvPicPr>
            <a:picLocks noChangeAspect="1"/>
          </p:cNvPicPr>
          <p:nvPr/>
        </p:nvPicPr>
        <p:blipFill>
          <a:blip r:embed="rId2">
            <a:extLst/>
          </a:blip>
          <a:stretch>
            <a:fillRect/>
          </a:stretch>
        </p:blipFill>
        <p:spPr>
          <a:xfrm>
            <a:off x="8578709" y="597542"/>
            <a:ext cx="7754991" cy="4484516"/>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What’s new in SwiftUI"/>
          <p:cNvSpPr txBox="1"/>
          <p:nvPr>
            <p:ph type="title"/>
          </p:nvPr>
        </p:nvSpPr>
        <p:spPr>
          <a:prstGeom prst="rect">
            <a:avLst/>
          </a:prstGeom>
        </p:spPr>
        <p:txBody>
          <a:bodyPr/>
          <a:lstStyle>
            <a:lvl1pPr algn="l" defTabSz="457200">
              <a:defRPr sz="6900">
                <a:solidFill>
                  <a:srgbClr val="F5F5F7"/>
                </a:solidFill>
                <a:latin typeface="SF Pro Display Semibold"/>
                <a:ea typeface="SF Pro Display Semibold"/>
                <a:cs typeface="SF Pro Display Semibold"/>
                <a:sym typeface="SF Pro Display Semibold"/>
              </a:defRPr>
            </a:lvl1pPr>
          </a:lstStyle>
          <a:p>
            <a:pPr/>
            <a:r>
              <a:t>What’s new in SwiftUI</a:t>
            </a:r>
          </a:p>
        </p:txBody>
      </p:sp>
      <p:sp>
        <p:nvSpPr>
          <p:cNvPr id="124" name="Advanced app experiences and tools…"/>
          <p:cNvSpPr txBox="1"/>
          <p:nvPr>
            <p:ph type="body" idx="1"/>
          </p:nvPr>
        </p:nvSpPr>
        <p:spPr>
          <a:xfrm>
            <a:off x="1241569" y="2305686"/>
            <a:ext cx="21005801" cy="9296401"/>
          </a:xfrm>
          <a:prstGeom prst="rect">
            <a:avLst/>
          </a:prstGeom>
        </p:spPr>
        <p:txBody>
          <a:bodyPr/>
          <a:lstStyle/>
          <a:p>
            <a:pPr marL="423333" indent="-423333" defTabSz="457200">
              <a:spcBef>
                <a:spcPts val="0"/>
              </a:spcBef>
              <a:defRPr sz="3200">
                <a:solidFill>
                  <a:srgbClr val="F5F5F7"/>
                </a:solidFill>
                <a:latin typeface="SF Pro Display Semibold"/>
                <a:ea typeface="SF Pro Display Semibold"/>
                <a:cs typeface="SF Pro Display Semibold"/>
                <a:sym typeface="SF Pro Display Semibold"/>
              </a:defRPr>
            </a:pPr>
            <a:r>
              <a:t>Advanced app experiences and tools</a:t>
            </a:r>
          </a:p>
          <a:p>
            <a:pPr marL="0" indent="0" defTabSz="457200">
              <a:spcBef>
                <a:spcPts val="0"/>
              </a:spcBef>
              <a:buSzTx/>
              <a:buNone/>
              <a:defRPr sz="1700">
                <a:solidFill>
                  <a:srgbClr val="F5F5F7"/>
                </a:solidFill>
                <a:latin typeface="SF Pro Text Regular"/>
                <a:ea typeface="SF Pro Text Regular"/>
                <a:cs typeface="SF Pro Text Regular"/>
                <a:sym typeface="SF Pro Text Regular"/>
              </a:defRPr>
            </a:pPr>
          </a:p>
          <a:p>
            <a:pPr marL="423333" indent="-423333" defTabSz="457200">
              <a:spcBef>
                <a:spcPts val="0"/>
              </a:spcBef>
              <a:defRPr sz="3200">
                <a:solidFill>
                  <a:srgbClr val="F5F5F7"/>
                </a:solidFill>
                <a:latin typeface="SF Pro Display Semibold"/>
                <a:ea typeface="SF Pro Display Semibold"/>
                <a:cs typeface="SF Pro Display Semibold"/>
                <a:sym typeface="SF Pro Display Semibold"/>
              </a:defRPr>
            </a:pPr>
            <a:r>
              <a:t>Accessibility improvements</a:t>
            </a:r>
          </a:p>
          <a:p>
            <a:pPr marL="0" indent="0" defTabSz="457200">
              <a:spcBef>
                <a:spcPts val="0"/>
              </a:spcBef>
              <a:buSzTx/>
              <a:buNone/>
              <a:defRPr sz="1700">
                <a:solidFill>
                  <a:srgbClr val="F5F5F7"/>
                </a:solidFill>
                <a:latin typeface="SF Pro Text Regular"/>
                <a:ea typeface="SF Pro Text Regular"/>
                <a:cs typeface="SF Pro Text Regular"/>
                <a:sym typeface="SF Pro Text Regular"/>
              </a:defRPr>
            </a:pPr>
          </a:p>
          <a:p>
            <a:pPr marL="423333" indent="-423333" defTabSz="457200">
              <a:spcBef>
                <a:spcPts val="0"/>
              </a:spcBef>
              <a:defRPr sz="3200">
                <a:solidFill>
                  <a:srgbClr val="F5F5F7"/>
                </a:solidFill>
                <a:latin typeface="SF Pro Display Semibold"/>
                <a:ea typeface="SF Pro Display Semibold"/>
                <a:cs typeface="SF Pro Display Semibold"/>
                <a:sym typeface="SF Pro Display Semibold"/>
              </a:defRPr>
            </a:pPr>
            <a:r>
              <a:t>SwiftUI improvements on macOS</a:t>
            </a:r>
          </a:p>
          <a:p>
            <a:pPr marL="0" indent="0" defTabSz="457200">
              <a:spcBef>
                <a:spcPts val="0"/>
              </a:spcBef>
              <a:buSzTx/>
              <a:buNone/>
              <a:defRPr sz="1700">
                <a:solidFill>
                  <a:srgbClr val="F5F5F7"/>
                </a:solidFill>
                <a:latin typeface="SF Pro Text Regular"/>
                <a:ea typeface="SF Pro Text Regular"/>
                <a:cs typeface="SF Pro Text Regular"/>
                <a:sym typeface="SF Pro Text Regular"/>
              </a:defRPr>
            </a:pPr>
          </a:p>
          <a:p>
            <a:pPr marL="423333" indent="-423333" defTabSz="457200">
              <a:spcBef>
                <a:spcPts val="0"/>
              </a:spcBef>
              <a:defRPr sz="3200">
                <a:solidFill>
                  <a:srgbClr val="F5F5F7"/>
                </a:solidFill>
                <a:latin typeface="SF Pro Display Semibold"/>
                <a:ea typeface="SF Pro Display Semibold"/>
                <a:cs typeface="SF Pro Display Semibold"/>
                <a:sym typeface="SF Pro Display Semibold"/>
              </a:defRPr>
            </a:pPr>
            <a:r>
              <a:t>Always-On Retina Display support</a:t>
            </a:r>
          </a:p>
          <a:p>
            <a:pPr marL="0" indent="0" defTabSz="457200">
              <a:spcBef>
                <a:spcPts val="0"/>
              </a:spcBef>
              <a:buSzTx/>
              <a:buNone/>
              <a:defRPr sz="1700">
                <a:solidFill>
                  <a:srgbClr val="F5F5F7"/>
                </a:solidFill>
                <a:latin typeface="SF Pro Text Regular"/>
                <a:ea typeface="SF Pro Text Regular"/>
                <a:cs typeface="SF Pro Text Regular"/>
                <a:sym typeface="SF Pro Text Regular"/>
              </a:defRPr>
            </a:pPr>
          </a:p>
          <a:p>
            <a:pPr marL="423333" indent="-423333" defTabSz="457200">
              <a:spcBef>
                <a:spcPts val="0"/>
              </a:spcBef>
              <a:defRPr sz="3200">
                <a:solidFill>
                  <a:srgbClr val="F5F5F7"/>
                </a:solidFill>
                <a:latin typeface="SF Pro Display Semibold"/>
                <a:ea typeface="SF Pro Display Semibold"/>
                <a:cs typeface="SF Pro Display Semibold"/>
                <a:sym typeface="SF Pro Display Semibold"/>
              </a:defRPr>
            </a:pPr>
            <a:r>
              <a:t>Widgets for iPadOS</a:t>
            </a:r>
          </a:p>
          <a:p>
            <a:pPr marL="423333" indent="-423333" defTabSz="457200">
              <a:spcBef>
                <a:spcPts val="0"/>
              </a:spcBef>
              <a:defRPr sz="3200">
                <a:solidFill>
                  <a:srgbClr val="F5F5F7"/>
                </a:solidFill>
                <a:latin typeface="SF Pro Display Semibold"/>
                <a:ea typeface="SF Pro Display Semibold"/>
                <a:cs typeface="SF Pro Display Semibold"/>
                <a:sym typeface="SF Pro Display Semibold"/>
              </a:defRPr>
            </a:pPr>
          </a:p>
          <a:p>
            <a:pPr marL="423333" indent="-423333" defTabSz="457200">
              <a:spcBef>
                <a:spcPts val="0"/>
              </a:spcBef>
              <a:defRPr sz="3200">
                <a:solidFill>
                  <a:srgbClr val="F5F5F7"/>
                </a:solidFill>
                <a:latin typeface="SF Pro Display Semibold"/>
                <a:ea typeface="SF Pro Display Semibold"/>
                <a:cs typeface="SF Pro Display Semibold"/>
                <a:sym typeface="SF Pro Display Semibold"/>
              </a:defRPr>
            </a:pPr>
            <a:r>
              <a:t>The magic word is Multi-platform</a:t>
            </a:r>
          </a:p>
        </p:txBody>
      </p:sp>
      <p:sp>
        <p:nvSpPr>
          <p:cNvPr id="125" name="https://developer.apple.com/xcode/swiftui/"/>
          <p:cNvSpPr txBox="1"/>
          <p:nvPr/>
        </p:nvSpPr>
        <p:spPr>
          <a:xfrm>
            <a:off x="16009956" y="12730116"/>
            <a:ext cx="7938136"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https://developer.apple.com/xcode/swiftui/</a:t>
            </a:r>
          </a:p>
        </p:txBody>
      </p:sp>
      <p:pic>
        <p:nvPicPr>
          <p:cNvPr id="126" name="apple-product-family-2020-100867498-orig-5.jpg.jpeg" descr="apple-product-family-2020-100867498-orig-5.jpg.jpeg"/>
          <p:cNvPicPr>
            <a:picLocks noChangeAspect="1"/>
          </p:cNvPicPr>
          <p:nvPr/>
        </p:nvPicPr>
        <p:blipFill>
          <a:blip r:embed="rId2">
            <a:extLst/>
          </a:blip>
          <a:stretch>
            <a:fillRect/>
          </a:stretch>
        </p:blipFill>
        <p:spPr>
          <a:xfrm>
            <a:off x="11463618" y="3526632"/>
            <a:ext cx="10281762" cy="6854508"/>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Declarative syntax"/>
          <p:cNvSpPr txBox="1"/>
          <p:nvPr>
            <p:ph type="title"/>
          </p:nvPr>
        </p:nvSpPr>
        <p:spPr>
          <a:prstGeom prst="rect">
            <a:avLst/>
          </a:prstGeom>
        </p:spPr>
        <p:txBody>
          <a:bodyPr/>
          <a:lstStyle>
            <a:lvl1pPr algn="l" defTabSz="457200">
              <a:defRPr sz="6900">
                <a:solidFill>
                  <a:srgbClr val="F5F5F7"/>
                </a:solidFill>
                <a:latin typeface="SF Pro Display Semibold"/>
                <a:ea typeface="SF Pro Display Semibold"/>
                <a:cs typeface="SF Pro Display Semibold"/>
                <a:sym typeface="SF Pro Display Semibold"/>
              </a:defRPr>
            </a:lvl1pPr>
          </a:lstStyle>
          <a:p>
            <a:pPr/>
            <a:r>
              <a:t>Declarative syntax</a:t>
            </a:r>
          </a:p>
        </p:txBody>
      </p:sp>
      <p:sp>
        <p:nvSpPr>
          <p:cNvPr id="129" name="SwiftUI uses a declarative syntax, so you can simply state what your user interface should do. For example, you can write that you want a list of items consisting of text fields, then describe alignment, font, and color for each field. Your code is simpl"/>
          <p:cNvSpPr txBox="1"/>
          <p:nvPr>
            <p:ph type="body" sz="quarter" idx="1"/>
          </p:nvPr>
        </p:nvSpPr>
        <p:spPr>
          <a:xfrm>
            <a:off x="1215587" y="2318472"/>
            <a:ext cx="21005801" cy="2620429"/>
          </a:xfrm>
          <a:prstGeom prst="rect">
            <a:avLst/>
          </a:prstGeom>
        </p:spPr>
        <p:txBody>
          <a:bodyPr/>
          <a:lstStyle>
            <a:lvl1pPr marL="423333" indent="-423333" defTabSz="457200">
              <a:spcBef>
                <a:spcPts val="0"/>
              </a:spcBef>
              <a:defRPr sz="3200">
                <a:solidFill>
                  <a:srgbClr val="F5F5F7"/>
                </a:solidFill>
                <a:latin typeface="SF Pro Display Semibold"/>
                <a:ea typeface="SF Pro Display Semibold"/>
                <a:cs typeface="SF Pro Display Semibold"/>
                <a:sym typeface="SF Pro Display Semibold"/>
              </a:defRPr>
            </a:lvl1pPr>
          </a:lstStyle>
          <a:p>
            <a:pPr/>
            <a:r>
              <a:t>SwiftUI uses a declarative syntax, so you can simply state what your user interface should do. For example, you can write that you want a list of items consisting of text fields, then describe alignment, font, and color for each field. Your code is simpler and easier to read than ever before, saving you time and maintenance.</a:t>
            </a:r>
          </a:p>
        </p:txBody>
      </p:sp>
      <p:sp>
        <p:nvSpPr>
          <p:cNvPr id="130" name="https://developer.apple.com/xcode/swiftui/"/>
          <p:cNvSpPr txBox="1"/>
          <p:nvPr/>
        </p:nvSpPr>
        <p:spPr>
          <a:xfrm>
            <a:off x="16009956" y="12730116"/>
            <a:ext cx="7938136"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https://developer.apple.com/xcode/swiftui/</a:t>
            </a:r>
          </a:p>
        </p:txBody>
      </p:sp>
      <p:pic>
        <p:nvPicPr>
          <p:cNvPr id="131" name="Screen Shot 2021-09-23 at 3.06.30 PM.png" descr="Screen Shot 2021-09-23 at 3.06.30 PM.png"/>
          <p:cNvPicPr>
            <a:picLocks noChangeAspect="1"/>
          </p:cNvPicPr>
          <p:nvPr/>
        </p:nvPicPr>
        <p:blipFill>
          <a:blip r:embed="rId2">
            <a:extLst/>
          </a:blip>
          <a:stretch>
            <a:fillRect/>
          </a:stretch>
        </p:blipFill>
        <p:spPr>
          <a:xfrm>
            <a:off x="6594037" y="5205591"/>
            <a:ext cx="10248901" cy="6591301"/>
          </a:xfrm>
          <a:prstGeom prst="rect">
            <a:avLst/>
          </a:prstGeom>
          <a:ln w="76200">
            <a:solidFill>
              <a:srgbClr val="FFFFFF"/>
            </a:solidFill>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Personal overview"/>
          <p:cNvSpPr txBox="1"/>
          <p:nvPr>
            <p:ph type="title"/>
          </p:nvPr>
        </p:nvSpPr>
        <p:spPr>
          <a:prstGeom prst="rect">
            <a:avLst/>
          </a:prstGeom>
        </p:spPr>
        <p:txBody>
          <a:bodyPr/>
          <a:lstStyle>
            <a:lvl1pPr algn="l" defTabSz="457200">
              <a:defRPr sz="6900">
                <a:solidFill>
                  <a:srgbClr val="F5F5F7"/>
                </a:solidFill>
                <a:latin typeface="SF Pro Display Semibold"/>
                <a:ea typeface="SF Pro Display Semibold"/>
                <a:cs typeface="SF Pro Display Semibold"/>
                <a:sym typeface="SF Pro Display Semibold"/>
              </a:defRPr>
            </a:lvl1pPr>
          </a:lstStyle>
          <a:p>
            <a:pPr/>
            <a:r>
              <a:t>Personal overview</a:t>
            </a:r>
          </a:p>
        </p:txBody>
      </p:sp>
      <p:sp>
        <p:nvSpPr>
          <p:cNvPr id="134" name="Widgets or block compilation programming language…"/>
          <p:cNvSpPr txBox="1"/>
          <p:nvPr>
            <p:ph type="body" sz="quarter" idx="1"/>
          </p:nvPr>
        </p:nvSpPr>
        <p:spPr>
          <a:xfrm>
            <a:off x="1432959" y="3891221"/>
            <a:ext cx="9775969" cy="4963790"/>
          </a:xfrm>
          <a:prstGeom prst="rect">
            <a:avLst/>
          </a:prstGeom>
        </p:spPr>
        <p:txBody>
          <a:bodyPr/>
          <a:lstStyle/>
          <a:p>
            <a:pPr marL="414866" indent="-414866" defTabSz="448055">
              <a:spcBef>
                <a:spcPts val="0"/>
              </a:spcBef>
              <a:defRPr sz="3136">
                <a:solidFill>
                  <a:srgbClr val="F5F5F7"/>
                </a:solidFill>
                <a:latin typeface="SF Pro Display Semibold"/>
                <a:ea typeface="SF Pro Display Semibold"/>
                <a:cs typeface="SF Pro Display Semibold"/>
                <a:sym typeface="SF Pro Display Semibold"/>
              </a:defRPr>
            </a:pPr>
            <a:r>
              <a:t>Widgets or block compilation programming language</a:t>
            </a:r>
          </a:p>
          <a:p>
            <a:pPr marL="414866" indent="-414866" defTabSz="448055">
              <a:spcBef>
                <a:spcPts val="0"/>
              </a:spcBef>
              <a:defRPr sz="3136">
                <a:solidFill>
                  <a:srgbClr val="F5F5F7"/>
                </a:solidFill>
                <a:latin typeface="SF Pro Display Semibold"/>
                <a:ea typeface="SF Pro Display Semibold"/>
                <a:cs typeface="SF Pro Display Semibold"/>
                <a:sym typeface="SF Pro Display Semibold"/>
              </a:defRPr>
            </a:pPr>
          </a:p>
          <a:p>
            <a:pPr marL="414866" indent="-414866" defTabSz="448055">
              <a:spcBef>
                <a:spcPts val="0"/>
              </a:spcBef>
              <a:defRPr sz="3136">
                <a:solidFill>
                  <a:srgbClr val="F5F5F7"/>
                </a:solidFill>
                <a:latin typeface="SF Pro Display Semibold"/>
                <a:ea typeface="SF Pro Display Semibold"/>
                <a:cs typeface="SF Pro Display Semibold"/>
                <a:sym typeface="SF Pro Display Semibold"/>
              </a:defRPr>
            </a:pPr>
            <a:r>
              <a:t>Decrease building time 80%</a:t>
            </a:r>
          </a:p>
          <a:p>
            <a:pPr marL="414866" indent="-414866" defTabSz="448055">
              <a:spcBef>
                <a:spcPts val="0"/>
              </a:spcBef>
              <a:defRPr sz="3136">
                <a:solidFill>
                  <a:srgbClr val="F5F5F7"/>
                </a:solidFill>
                <a:latin typeface="SF Pro Display Semibold"/>
                <a:ea typeface="SF Pro Display Semibold"/>
                <a:cs typeface="SF Pro Display Semibold"/>
                <a:sym typeface="SF Pro Display Semibold"/>
              </a:defRPr>
            </a:pPr>
          </a:p>
          <a:p>
            <a:pPr marL="414866" indent="-414866" defTabSz="448055">
              <a:spcBef>
                <a:spcPts val="0"/>
              </a:spcBef>
              <a:defRPr sz="3136">
                <a:solidFill>
                  <a:srgbClr val="F5F5F7"/>
                </a:solidFill>
                <a:latin typeface="SF Pro Display Semibold"/>
                <a:ea typeface="SF Pro Display Semibold"/>
                <a:cs typeface="SF Pro Display Semibold"/>
                <a:sym typeface="SF Pro Display Semibold"/>
              </a:defRPr>
            </a:pPr>
            <a:r>
              <a:t>SwiftUI preview is a beautiful tool</a:t>
            </a:r>
          </a:p>
          <a:p>
            <a:pPr marL="414866" indent="-414866" defTabSz="448055">
              <a:spcBef>
                <a:spcPts val="0"/>
              </a:spcBef>
              <a:defRPr sz="3136">
                <a:solidFill>
                  <a:srgbClr val="F5F5F7"/>
                </a:solidFill>
                <a:latin typeface="SF Pro Display Semibold"/>
                <a:ea typeface="SF Pro Display Semibold"/>
                <a:cs typeface="SF Pro Display Semibold"/>
                <a:sym typeface="SF Pro Display Semibold"/>
              </a:defRPr>
            </a:pPr>
          </a:p>
          <a:p>
            <a:pPr marL="414866" indent="-414866" defTabSz="448055">
              <a:spcBef>
                <a:spcPts val="0"/>
              </a:spcBef>
              <a:defRPr sz="3136">
                <a:solidFill>
                  <a:srgbClr val="F5F5F7"/>
                </a:solidFill>
                <a:latin typeface="SF Pro Display Semibold"/>
                <a:ea typeface="SF Pro Display Semibold"/>
                <a:cs typeface="SF Pro Display Semibold"/>
                <a:sym typeface="SF Pro Display Semibold"/>
              </a:defRPr>
            </a:pPr>
            <a:r>
              <a:t>When you need a customize implementation you can link UIKit elements with SwiftUI</a:t>
            </a:r>
          </a:p>
          <a:p>
            <a:pPr marL="414866" indent="-414866" defTabSz="448055">
              <a:spcBef>
                <a:spcPts val="0"/>
              </a:spcBef>
              <a:defRPr sz="3136">
                <a:solidFill>
                  <a:srgbClr val="F5F5F7"/>
                </a:solidFill>
                <a:latin typeface="SF Pro Display Semibold"/>
                <a:ea typeface="SF Pro Display Semibold"/>
                <a:cs typeface="SF Pro Display Semibold"/>
                <a:sym typeface="SF Pro Display Semibold"/>
              </a:defRPr>
            </a:pPr>
          </a:p>
          <a:p>
            <a:pPr marL="414866" indent="-414866" defTabSz="448055">
              <a:spcBef>
                <a:spcPts val="0"/>
              </a:spcBef>
              <a:defRPr sz="3136">
                <a:solidFill>
                  <a:srgbClr val="F5F5F7"/>
                </a:solidFill>
                <a:latin typeface="SF Pro Display Semibold"/>
                <a:ea typeface="SF Pro Display Semibold"/>
                <a:cs typeface="SF Pro Display Semibold"/>
                <a:sym typeface="SF Pro Display Semibold"/>
              </a:defRPr>
            </a:pPr>
            <a:r>
              <a:t>VHZStacks and Spacer() are your best friends</a:t>
            </a:r>
          </a:p>
        </p:txBody>
      </p:sp>
      <p:sp>
        <p:nvSpPr>
          <p:cNvPr id="135" name="https://developer.apple.com/xcode/swiftui/"/>
          <p:cNvSpPr txBox="1"/>
          <p:nvPr/>
        </p:nvSpPr>
        <p:spPr>
          <a:xfrm>
            <a:off x="16137821" y="12883555"/>
            <a:ext cx="7938136"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https://developer.apple.com/xcode/swiftui/</a:t>
            </a:r>
          </a:p>
        </p:txBody>
      </p:sp>
      <p:pic>
        <p:nvPicPr>
          <p:cNvPr id="136" name="maxresdefault.jpg" descr="maxresdefault.jpg"/>
          <p:cNvPicPr>
            <a:picLocks noChangeAspect="1"/>
          </p:cNvPicPr>
          <p:nvPr/>
        </p:nvPicPr>
        <p:blipFill>
          <a:blip r:embed="rId2">
            <a:extLst/>
          </a:blip>
          <a:stretch>
            <a:fillRect/>
          </a:stretch>
        </p:blipFill>
        <p:spPr>
          <a:xfrm>
            <a:off x="12336660" y="3267306"/>
            <a:ext cx="11042880" cy="6211620"/>
          </a:xfrm>
          <a:prstGeom prst="rect">
            <a:avLst/>
          </a:prstGeom>
          <a:ln w="12700">
            <a:miter lim="400000"/>
          </a:ln>
        </p:spPr>
      </p:pic>
      <p:sp>
        <p:nvSpPr>
          <p:cNvPr id="137" name="DesignCode, Jul 4, 2020"/>
          <p:cNvSpPr txBox="1"/>
          <p:nvPr/>
        </p:nvSpPr>
        <p:spPr>
          <a:xfrm>
            <a:off x="21619100" y="9558917"/>
            <a:ext cx="1783334" cy="279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defRPr b="0" sz="1200">
                <a:solidFill>
                  <a:srgbClr val="F1F3F4"/>
                </a:solidFill>
                <a:latin typeface="Helvetica"/>
                <a:ea typeface="Helvetica"/>
                <a:cs typeface="Helvetica"/>
                <a:sym typeface="Helvetica"/>
              </a:defRPr>
            </a:lvl1pPr>
          </a:lstStyle>
          <a:p>
            <a:pPr/>
            <a:r>
              <a:t>DesignCode, Jul 4, 2020</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Documentation"/>
          <p:cNvSpPr txBox="1"/>
          <p:nvPr>
            <p:ph type="title"/>
          </p:nvPr>
        </p:nvSpPr>
        <p:spPr>
          <a:prstGeom prst="rect">
            <a:avLst/>
          </a:prstGeom>
        </p:spPr>
        <p:txBody>
          <a:bodyPr/>
          <a:lstStyle>
            <a:lvl1pPr algn="l" defTabSz="457200">
              <a:defRPr sz="6900">
                <a:solidFill>
                  <a:srgbClr val="F5F5F7"/>
                </a:solidFill>
                <a:latin typeface="SF Pro Display Semibold"/>
                <a:ea typeface="SF Pro Display Semibold"/>
                <a:cs typeface="SF Pro Display Semibold"/>
                <a:sym typeface="SF Pro Display Semibold"/>
              </a:defRPr>
            </a:lvl1pPr>
          </a:lstStyle>
          <a:p>
            <a:pPr/>
            <a:r>
              <a:t>Documentation</a:t>
            </a:r>
          </a:p>
        </p:txBody>
      </p:sp>
      <p:sp>
        <p:nvSpPr>
          <p:cNvPr id="140" name="https://developer.apple.com/xcode/swiftui/"/>
          <p:cNvSpPr txBox="1"/>
          <p:nvPr/>
        </p:nvSpPr>
        <p:spPr>
          <a:xfrm>
            <a:off x="16137821" y="12883555"/>
            <a:ext cx="7938136"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https://developer.apple.com/xcode/swiftui/</a:t>
            </a:r>
          </a:p>
        </p:txBody>
      </p:sp>
      <p:sp>
        <p:nvSpPr>
          <p:cNvPr id="141" name="https://developer.apple.com/documentation/swiftui/…"/>
          <p:cNvSpPr txBox="1"/>
          <p:nvPr>
            <p:ph type="body" sz="quarter" idx="1"/>
          </p:nvPr>
        </p:nvSpPr>
        <p:spPr>
          <a:xfrm>
            <a:off x="704124" y="5557019"/>
            <a:ext cx="10040405" cy="2398249"/>
          </a:xfrm>
          <a:prstGeom prst="rect">
            <a:avLst/>
          </a:prstGeom>
        </p:spPr>
        <p:txBody>
          <a:bodyPr/>
          <a:lstStyle/>
          <a:p>
            <a:pPr marL="338666" indent="-338666" defTabSz="365760">
              <a:spcBef>
                <a:spcPts val="0"/>
              </a:spcBef>
              <a:defRPr sz="2560">
                <a:solidFill>
                  <a:srgbClr val="F5F5F7"/>
                </a:solidFill>
                <a:latin typeface="SF Pro Display Semibold"/>
                <a:ea typeface="SF Pro Display Semibold"/>
                <a:cs typeface="SF Pro Display Semibold"/>
                <a:sym typeface="SF Pro Display Semibold"/>
              </a:defRPr>
            </a:pPr>
            <a:r>
              <a:rPr u="sng">
                <a:hlinkClick r:id="rId2" invalidUrl="" action="" tgtFrame="" tooltip="" history="1" highlightClick="0" endSnd="0"/>
              </a:rPr>
              <a:t>https://developer.apple.com/documentation/swiftui/</a:t>
            </a:r>
          </a:p>
          <a:p>
            <a:pPr marL="338666" indent="-338666" defTabSz="365760">
              <a:spcBef>
                <a:spcPts val="0"/>
              </a:spcBef>
              <a:defRPr sz="2560">
                <a:solidFill>
                  <a:srgbClr val="F5F5F7"/>
                </a:solidFill>
                <a:latin typeface="SF Pro Display Semibold"/>
                <a:ea typeface="SF Pro Display Semibold"/>
                <a:cs typeface="SF Pro Display Semibold"/>
                <a:sym typeface="SF Pro Display Semibold"/>
              </a:defRPr>
            </a:pPr>
          </a:p>
          <a:p>
            <a:pPr marL="338666" indent="-338666" defTabSz="365760">
              <a:spcBef>
                <a:spcPts val="0"/>
              </a:spcBef>
              <a:defRPr sz="2560">
                <a:solidFill>
                  <a:srgbClr val="F5F5F7"/>
                </a:solidFill>
                <a:latin typeface="SF Pro Display Semibold"/>
                <a:ea typeface="SF Pro Display Semibold"/>
                <a:cs typeface="SF Pro Display Semibold"/>
                <a:sym typeface="SF Pro Display Semibold"/>
              </a:defRPr>
            </a:pPr>
            <a:r>
              <a:rPr u="sng">
                <a:hlinkClick r:id="rId3" invalidUrl="" action="" tgtFrame="" tooltip="" history="1" highlightClick="0" endSnd="0"/>
              </a:rPr>
              <a:t>https://developer.apple.com/tutorials/swiftui</a:t>
            </a:r>
          </a:p>
          <a:p>
            <a:pPr marL="338666" indent="-338666" defTabSz="365760">
              <a:spcBef>
                <a:spcPts val="0"/>
              </a:spcBef>
              <a:defRPr sz="2560">
                <a:solidFill>
                  <a:srgbClr val="F5F5F7"/>
                </a:solidFill>
                <a:latin typeface="SF Pro Display Semibold"/>
                <a:ea typeface="SF Pro Display Semibold"/>
                <a:cs typeface="SF Pro Display Semibold"/>
                <a:sym typeface="SF Pro Display Semibold"/>
              </a:defRPr>
            </a:pPr>
          </a:p>
          <a:p>
            <a:pPr marL="338666" indent="-338666" defTabSz="365760">
              <a:spcBef>
                <a:spcPts val="0"/>
              </a:spcBef>
              <a:defRPr sz="2560">
                <a:solidFill>
                  <a:srgbClr val="F5F5F7"/>
                </a:solidFill>
                <a:latin typeface="SF Pro Display Semibold"/>
                <a:ea typeface="SF Pro Display Semibold"/>
                <a:cs typeface="SF Pro Display Semibold"/>
                <a:sym typeface="SF Pro Display Semibold"/>
              </a:defRPr>
            </a:pPr>
            <a:r>
              <a:t>Literally search “&lt;Input view here&gt; in swiftUI” in Google and will appear a lot of posible ways to do what we want.</a:t>
            </a:r>
          </a:p>
        </p:txBody>
      </p:sp>
      <p:pic>
        <p:nvPicPr>
          <p:cNvPr id="142" name="Screen Shot 2021-09-23 at 3.17.13 PM.png" descr="Screen Shot 2021-09-23 at 3.17.13 PM.png"/>
          <p:cNvPicPr>
            <a:picLocks noChangeAspect="1"/>
          </p:cNvPicPr>
          <p:nvPr/>
        </p:nvPicPr>
        <p:blipFill>
          <a:blip r:embed="rId4">
            <a:extLst/>
          </a:blip>
          <a:stretch>
            <a:fillRect/>
          </a:stretch>
        </p:blipFill>
        <p:spPr>
          <a:xfrm>
            <a:off x="10785079" y="3421246"/>
            <a:ext cx="12582785" cy="7436989"/>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SwiftUI ❤️ MVVM"/>
          <p:cNvSpPr txBox="1"/>
          <p:nvPr>
            <p:ph type="title"/>
          </p:nvPr>
        </p:nvSpPr>
        <p:spPr>
          <a:xfrm>
            <a:off x="8742865" y="2017854"/>
            <a:ext cx="6898270" cy="2286001"/>
          </a:xfrm>
          <a:prstGeom prst="rect">
            <a:avLst/>
          </a:prstGeom>
        </p:spPr>
        <p:txBody>
          <a:bodyPr/>
          <a:lstStyle>
            <a:lvl1pPr algn="l" defTabSz="457200">
              <a:defRPr sz="6900">
                <a:solidFill>
                  <a:srgbClr val="F5F5F7"/>
                </a:solidFill>
                <a:latin typeface="SF Pro Display Semibold"/>
                <a:ea typeface="SF Pro Display Semibold"/>
                <a:cs typeface="SF Pro Display Semibold"/>
                <a:sym typeface="SF Pro Display Semibold"/>
              </a:defRPr>
            </a:lvl1pPr>
          </a:lstStyle>
          <a:p>
            <a:pPr/>
            <a:r>
              <a:t>SwiftUI ❤️ MVVM </a:t>
            </a:r>
          </a:p>
        </p:txBody>
      </p:sp>
      <p:pic>
        <p:nvPicPr>
          <p:cNvPr id="145" name="MVVMPattern.png" descr="MVVMPattern.png"/>
          <p:cNvPicPr>
            <a:picLocks noChangeAspect="1"/>
          </p:cNvPicPr>
          <p:nvPr/>
        </p:nvPicPr>
        <p:blipFill>
          <a:blip r:embed="rId2">
            <a:extLst/>
          </a:blip>
          <a:stretch>
            <a:fillRect/>
          </a:stretch>
        </p:blipFill>
        <p:spPr>
          <a:xfrm>
            <a:off x="4454541" y="4211726"/>
            <a:ext cx="15474918" cy="4656526"/>
          </a:xfrm>
          <a:prstGeom prst="rect">
            <a:avLst/>
          </a:prstGeom>
          <a:ln w="12700">
            <a:miter lim="400000"/>
          </a:ln>
        </p:spPr>
      </p:pic>
      <p:sp>
        <p:nvSpPr>
          <p:cNvPr id="146" name="adictosaltrabajo.com/2020/06/05/patron-mvvm-en-swiftui/"/>
          <p:cNvSpPr txBox="1"/>
          <p:nvPr/>
        </p:nvSpPr>
        <p:spPr>
          <a:xfrm>
            <a:off x="15265421" y="8960429"/>
            <a:ext cx="4721747" cy="30001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300"/>
            </a:lvl1pPr>
          </a:lstStyle>
          <a:p>
            <a:pPr/>
            <a:r>
              <a:t>adictosaltrabajo.com/2020/06/05/patron-mvvm-en-swiftui/</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Data Binding"/>
          <p:cNvSpPr txBox="1"/>
          <p:nvPr>
            <p:ph type="title"/>
          </p:nvPr>
        </p:nvSpPr>
        <p:spPr>
          <a:prstGeom prst="rect">
            <a:avLst/>
          </a:prstGeom>
        </p:spPr>
        <p:txBody>
          <a:bodyPr/>
          <a:lstStyle>
            <a:lvl1pPr algn="l" defTabSz="457200">
              <a:defRPr sz="6900">
                <a:solidFill>
                  <a:srgbClr val="F5F5F7"/>
                </a:solidFill>
                <a:latin typeface="SF Pro Display Semibold"/>
                <a:ea typeface="SF Pro Display Semibold"/>
                <a:cs typeface="SF Pro Display Semibold"/>
                <a:sym typeface="SF Pro Display Semibold"/>
              </a:defRPr>
            </a:lvl1pPr>
          </a:lstStyle>
          <a:p>
            <a:pPr/>
            <a:r>
              <a:t>Data Binding</a:t>
            </a:r>
          </a:p>
        </p:txBody>
      </p:sp>
      <p:sp>
        <p:nvSpPr>
          <p:cNvPr id="149" name="https://developer.apple.com/xcode/swiftui/"/>
          <p:cNvSpPr txBox="1"/>
          <p:nvPr/>
        </p:nvSpPr>
        <p:spPr>
          <a:xfrm>
            <a:off x="16009956" y="12730116"/>
            <a:ext cx="7938136"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https://developer.apple.com/xcode/swiftui/</a:t>
            </a:r>
          </a:p>
        </p:txBody>
      </p:sp>
      <p:sp>
        <p:nvSpPr>
          <p:cNvPr id="150" name="Without @State we wouldn’t be able to change properties in our structs, because structs are fixed values.…"/>
          <p:cNvSpPr txBox="1"/>
          <p:nvPr/>
        </p:nvSpPr>
        <p:spPr>
          <a:xfrm>
            <a:off x="1266731" y="4215349"/>
            <a:ext cx="18424056" cy="413451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457200" indent="-317500" algn="l" defTabSz="457200">
              <a:buClr>
                <a:srgbClr val="DCDCDC"/>
              </a:buClr>
              <a:buSzPct val="125000"/>
              <a:buFont typeface="Helvetica Neue"/>
              <a:buChar char="•"/>
              <a:defRPr b="0" sz="2960">
                <a:solidFill>
                  <a:srgbClr val="DCDCDC"/>
                </a:solidFill>
              </a:defRPr>
            </a:pPr>
            <a:r>
              <a:t>Without </a:t>
            </a:r>
            <a:r>
              <a:rPr b="1">
                <a:solidFill>
                  <a:srgbClr val="E7456E"/>
                </a:solidFill>
                <a:latin typeface="Menlo Regular"/>
                <a:ea typeface="Menlo Regular"/>
                <a:cs typeface="Menlo Regular"/>
                <a:sym typeface="Menlo Regular"/>
              </a:rPr>
              <a:t>@State</a:t>
            </a:r>
            <a:r>
              <a:t> we wouldn’t be able to change properties in our structs, because structs are fixed values.</a:t>
            </a:r>
          </a:p>
          <a:p>
            <a:pPr algn="l" defTabSz="457200">
              <a:defRPr b="0" sz="2960">
                <a:solidFill>
                  <a:srgbClr val="DCDCDC"/>
                </a:solidFill>
              </a:defRPr>
            </a:pPr>
          </a:p>
          <a:p>
            <a:pPr marL="457200" indent="-317500" algn="l" defTabSz="457200">
              <a:buClr>
                <a:srgbClr val="DCDCDC"/>
              </a:buClr>
              <a:buSzPct val="125000"/>
              <a:buFont typeface="Helvetica Neue"/>
              <a:buChar char="•"/>
              <a:defRPr b="0" sz="2960">
                <a:solidFill>
                  <a:srgbClr val="DCDCDC"/>
                </a:solidFill>
              </a:defRPr>
            </a:pPr>
            <a:r>
              <a:t>Without </a:t>
            </a:r>
            <a:r>
              <a:rPr b="1">
                <a:solidFill>
                  <a:srgbClr val="E7456E"/>
                </a:solidFill>
                <a:latin typeface="Menlo Regular"/>
                <a:ea typeface="Menlo Regular"/>
                <a:cs typeface="Menlo Regular"/>
                <a:sym typeface="Menlo Regular"/>
              </a:rPr>
              <a:t>StateObject</a:t>
            </a:r>
            <a:r>
              <a:t> we wouldn’t be able to create classes that stay alive for the duration of our app.</a:t>
            </a:r>
          </a:p>
          <a:p>
            <a:pPr algn="l" defTabSz="457200">
              <a:defRPr b="0" sz="2960">
                <a:solidFill>
                  <a:srgbClr val="DCDCDC"/>
                </a:solidFill>
              </a:defRPr>
            </a:pPr>
          </a:p>
          <a:p>
            <a:pPr marL="457200" indent="-317500" algn="l" defTabSz="457200">
              <a:buClr>
                <a:srgbClr val="DCDCDC"/>
              </a:buClr>
              <a:buSzPct val="125000"/>
              <a:buFont typeface="Helvetica Neue"/>
              <a:buChar char="•"/>
              <a:defRPr b="0" sz="2960">
                <a:solidFill>
                  <a:srgbClr val="DCDCDC"/>
                </a:solidFill>
              </a:defRPr>
            </a:pPr>
            <a:r>
              <a:t>Without </a:t>
            </a:r>
            <a:r>
              <a:rPr b="1">
                <a:solidFill>
                  <a:srgbClr val="E7456E"/>
                </a:solidFill>
                <a:latin typeface="Menlo Regular"/>
                <a:ea typeface="Menlo Regular"/>
                <a:cs typeface="Menlo Regular"/>
                <a:sym typeface="Menlo Regular"/>
              </a:rPr>
              <a:t>@EnvironmentObject</a:t>
            </a:r>
            <a:r>
              <a:t> we wouldn’t be able to receive shared data from elsewhere in our app.</a:t>
            </a:r>
          </a:p>
          <a:p>
            <a:pPr algn="l" defTabSz="457200">
              <a:defRPr b="0" sz="2960">
                <a:solidFill>
                  <a:srgbClr val="DCDCDC"/>
                </a:solidFill>
              </a:defRPr>
            </a:pPr>
          </a:p>
          <a:p>
            <a:pPr marL="457200" indent="-317500" algn="l" defTabSz="457200">
              <a:buClr>
                <a:srgbClr val="DCDCDC"/>
              </a:buClr>
              <a:buSzPct val="125000"/>
              <a:buFont typeface="Helvetica Neue"/>
              <a:buChar char="•"/>
              <a:defRPr b="0" sz="2960">
                <a:solidFill>
                  <a:srgbClr val="DCDCDC"/>
                </a:solidFill>
              </a:defRPr>
            </a:pPr>
            <a:r>
              <a:t>Without </a:t>
            </a:r>
            <a:r>
              <a:rPr b="1">
                <a:solidFill>
                  <a:srgbClr val="E7456E"/>
                </a:solidFill>
                <a:latin typeface="Menlo Regular"/>
                <a:ea typeface="Menlo Regular"/>
                <a:cs typeface="Menlo Regular"/>
                <a:sym typeface="Menlo Regular"/>
              </a:rPr>
              <a:t>ObservableObject</a:t>
            </a:r>
            <a:r>
              <a:t> we wouldn’t be notified when an external value changes.</a:t>
            </a:r>
          </a:p>
          <a:p>
            <a:pPr marL="457200" indent="-317500" algn="l" defTabSz="457200">
              <a:buClr>
                <a:srgbClr val="DCDCDC"/>
              </a:buClr>
              <a:buSzPct val="125000"/>
              <a:buFont typeface="Helvetica Neue"/>
              <a:buChar char="•"/>
              <a:defRPr b="0" sz="2960">
                <a:solidFill>
                  <a:srgbClr val="DCDCDC"/>
                </a:solidFill>
              </a:defRPr>
            </a:pPr>
          </a:p>
          <a:p>
            <a:pPr marL="457200" indent="-317500" algn="l" defTabSz="457200">
              <a:buClr>
                <a:srgbClr val="DCDCDC"/>
              </a:buClr>
              <a:buSzPct val="125000"/>
              <a:buFont typeface="Helvetica Neue"/>
              <a:buChar char="•"/>
              <a:defRPr b="0" sz="2960">
                <a:solidFill>
                  <a:srgbClr val="DCDCDC"/>
                </a:solidFill>
              </a:defRPr>
            </a:pPr>
            <a:r>
              <a:t>Without </a:t>
            </a:r>
            <a:r>
              <a:rPr b="1">
                <a:solidFill>
                  <a:srgbClr val="E7456E"/>
                </a:solidFill>
                <a:latin typeface="Menlo Regular"/>
                <a:ea typeface="Menlo Regular"/>
                <a:cs typeface="Menlo Regular"/>
                <a:sym typeface="Menlo Regular"/>
              </a:rPr>
              <a:t>$property</a:t>
            </a:r>
            <a:r>
              <a:t> two-way bindings we would need to update values by hand.</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DEMO"/>
          <p:cNvSpPr txBox="1"/>
          <p:nvPr>
            <p:ph type="title"/>
          </p:nvPr>
        </p:nvSpPr>
        <p:spPr>
          <a:prstGeom prst="rect">
            <a:avLst/>
          </a:prstGeom>
        </p:spPr>
        <p:txBody>
          <a:bodyPr/>
          <a:lstStyle/>
          <a:p>
            <a:pPr/>
            <a:r>
              <a:t>DEMO</a:t>
            </a:r>
          </a:p>
        </p:txBody>
      </p:sp>
      <p:sp>
        <p:nvSpPr>
          <p:cNvPr id="153" name="https://github.com/andresparejo/GlobantUniversitySwiftUISample/tree/main"/>
          <p:cNvSpPr txBox="1"/>
          <p:nvPr/>
        </p:nvSpPr>
        <p:spPr>
          <a:xfrm>
            <a:off x="5392241" y="8166219"/>
            <a:ext cx="13599518" cy="584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defRPr b="0" sz="3200" u="sng">
                <a:solidFill>
                  <a:srgbClr val="1264A3"/>
                </a:solidFill>
                <a:latin typeface="Helvetica"/>
                <a:ea typeface="Helvetica"/>
                <a:cs typeface="Helvetica"/>
                <a:sym typeface="Helvetica"/>
                <a:hlinkClick r:id="rId2" invalidUrl="" action="" tgtFrame="" tooltip="" history="1" highlightClick="0" endSnd="0"/>
              </a:defRPr>
            </a:lvl1pPr>
          </a:lstStyle>
          <a:p>
            <a:pPr>
              <a:defRPr u="none"/>
            </a:pPr>
            <a:r>
              <a:rPr u="sng">
                <a:hlinkClick r:id="rId2" invalidUrl="" action="" tgtFrame="" tooltip="" history="1" highlightClick="0" endSnd="0"/>
              </a:rPr>
              <a:t>https://github.com/andresparejo/GlobantUniversitySwiftUISample/tree/main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Thanks"/>
          <p:cNvSpPr txBox="1"/>
          <p:nvPr>
            <p:ph type="title"/>
          </p:nvPr>
        </p:nvSpPr>
        <p:spPr>
          <a:prstGeom prst="rect">
            <a:avLst/>
          </a:prstGeom>
        </p:spPr>
        <p:txBody>
          <a:bodyPr/>
          <a:lstStyle/>
          <a:p>
            <a:pPr/>
            <a:r>
              <a:t>Thanks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